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E6EC424F-0C7F-44A2-8428-18C6B78E156F}" type="datetimeFigureOut">
              <a:rPr lang="ru-RU" smtClean="0"/>
              <a:pPr/>
              <a:t>23.09.2024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EC424F-0C7F-44A2-8428-18C6B78E156F}" type="datetimeFigureOut">
              <a:rPr lang="ru-RU" smtClean="0"/>
              <a:pPr/>
              <a:t>23.09.2024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0A60E6-6D60-44EC-A1C0-48208405AFE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3100" b="1">
                <a:solidFill>
                  <a:schemeClr val="tx2">
                    <a:lumMod val="50000"/>
                  </a:schemeClr>
                </a:solidFill>
              </a:rPr>
              <a:t>					Лекция 7</a:t>
            </a:r>
            <a:br>
              <a:rPr lang="ru-RU" sz="3100" b="1">
                <a:solidFill>
                  <a:schemeClr val="tx2">
                    <a:lumMod val="50000"/>
                  </a:schemeClr>
                </a:solidFill>
              </a:rPr>
            </a:br>
            <a:br>
              <a:rPr lang="ru-RU" b="1">
                <a:solidFill>
                  <a:schemeClr val="tx2">
                    <a:lumMod val="50000"/>
                  </a:schemeClr>
                </a:solidFill>
              </a:rPr>
            </a:br>
            <a:r>
              <a:rPr lang="ru-RU" b="1">
                <a:solidFill>
                  <a:schemeClr val="tx2">
                    <a:lumMod val="50000"/>
                  </a:schemeClr>
                </a:solidFill>
              </a:rPr>
              <a:t>Ветеринарно-санитарные </a:t>
            </a:r>
            <a:r>
              <a:rPr lang="ru-RU" b="1" dirty="0">
                <a:solidFill>
                  <a:schemeClr val="tx2">
                    <a:lumMod val="50000"/>
                  </a:schemeClr>
                </a:solidFill>
              </a:rPr>
              <a:t>требования к содержанию и эксплуатации мясо и молокоперерабатывающих предприятий. Порядок инспекций предприятий</a:t>
            </a:r>
            <a:endParaRPr lang="ru-RU" dirty="0">
              <a:solidFill>
                <a:schemeClr val="tx2">
                  <a:lumMod val="50000"/>
                </a:schemeClr>
              </a:solidFill>
            </a:endParaRPr>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a:solidFill>
                  <a:schemeClr val="tx2">
                    <a:lumMod val="50000"/>
                  </a:schemeClr>
                </a:solidFill>
              </a:rPr>
              <a:t>II. Соблюдение норм при инспекции санитарно-защитной зоны предприятия</a:t>
            </a: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Предприятия (мясные, молочные и маслобойные заводы) должны иметь санитарно-защитную зону не менее 100 метров от жилой застройки.</a:t>
            </a:r>
          </a:p>
          <a:p>
            <a:pPr algn="just"/>
            <a:r>
              <a:rPr lang="ru-RU" dirty="0">
                <a:solidFill>
                  <a:schemeClr val="tx2">
                    <a:lumMod val="50000"/>
                  </a:schemeClr>
                </a:solidFill>
              </a:rPr>
              <a:t>Малые предприятия и цехи малой мощности по переработке молока до 10 тонн в сутки - 50 метров.</a:t>
            </a:r>
          </a:p>
          <a:p>
            <a:pPr algn="just"/>
            <a:r>
              <a:rPr lang="ru-RU" dirty="0">
                <a:solidFill>
                  <a:schemeClr val="tx2">
                    <a:lumMod val="50000"/>
                  </a:schemeClr>
                </a:solidFill>
              </a:rPr>
              <a:t>Не допускается новое промышленное строительство предприятий по переработке и хранению продукции животного происхождения на территориях с превышением гигиенических нормативов в зонах экологического неблагополучия.</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76672"/>
            <a:ext cx="9144000" cy="1143000"/>
          </a:xfrm>
        </p:spPr>
        <p:txBody>
          <a:bodyPr>
            <a:normAutofit fontScale="90000"/>
          </a:bodyPr>
          <a:lstStyle/>
          <a:p>
            <a:r>
              <a:rPr lang="ru-RU" sz="2700" b="1" dirty="0">
                <a:solidFill>
                  <a:schemeClr val="tx2">
                    <a:lumMod val="50000"/>
                  </a:schemeClr>
                </a:solidFill>
              </a:rPr>
              <a:t>III. Соблюдение требований при инспекции территории, водоснабжения, канализации, вентиляции, отопления, освещения, производственных и вспомогательных помещений на предприятии</a:t>
            </a:r>
            <a:br>
              <a:rPr lang="ru-RU" dirty="0"/>
            </a:br>
            <a:endParaRPr lang="ru-RU" dirty="0"/>
          </a:p>
        </p:txBody>
      </p:sp>
      <p:sp>
        <p:nvSpPr>
          <p:cNvPr id="3" name="Содержимое 2"/>
          <p:cNvSpPr>
            <a:spLocks noGrp="1"/>
          </p:cNvSpPr>
          <p:nvPr>
            <p:ph idx="1"/>
          </p:nvPr>
        </p:nvSpPr>
        <p:spPr/>
        <p:txBody>
          <a:bodyPr>
            <a:normAutofit fontScale="92500" lnSpcReduction="10000"/>
          </a:bodyPr>
          <a:lstStyle/>
          <a:p>
            <a:pPr algn="just"/>
            <a:r>
              <a:rPr lang="ru-RU" dirty="0">
                <a:solidFill>
                  <a:schemeClr val="tx2">
                    <a:lumMod val="50000"/>
                  </a:schemeClr>
                </a:solidFill>
              </a:rPr>
              <a:t>Санитарное состояние территории и подъездных путей - (ограждение, асфальтирована, бетонирована, озеленена, наличие ливневой канализации, специально выделенных мест для контейнеров сбора производственного мусора).</a:t>
            </a:r>
          </a:p>
          <a:p>
            <a:pPr algn="just"/>
            <a:r>
              <a:rPr lang="ru-RU" dirty="0">
                <a:solidFill>
                  <a:schemeClr val="tx2">
                    <a:lumMod val="50000"/>
                  </a:schemeClr>
                </a:solidFill>
              </a:rPr>
              <a:t>На территории предприятия или за ее пределами должен быть оборудован </a:t>
            </a:r>
            <a:r>
              <a:rPr lang="ru-RU" dirty="0" err="1">
                <a:solidFill>
                  <a:schemeClr val="tx2">
                    <a:lumMod val="50000"/>
                  </a:schemeClr>
                </a:solidFill>
              </a:rPr>
              <a:t>дезопромывочный</a:t>
            </a:r>
            <a:r>
              <a:rPr lang="ru-RU" dirty="0">
                <a:solidFill>
                  <a:schemeClr val="tx2">
                    <a:lumMod val="50000"/>
                  </a:schemeClr>
                </a:solidFill>
              </a:rPr>
              <a:t> пункт (площадка) для мойки </a:t>
            </a:r>
            <a:r>
              <a:rPr lang="ru-RU" dirty="0" err="1">
                <a:solidFill>
                  <a:schemeClr val="tx2">
                    <a:lumMod val="50000"/>
                  </a:schemeClr>
                </a:solidFill>
              </a:rPr>
              <a:t>автомолцистерн</a:t>
            </a:r>
            <a:r>
              <a:rPr lang="ru-RU" dirty="0">
                <a:solidFill>
                  <a:schemeClr val="tx2">
                    <a:lumMod val="50000"/>
                  </a:schemeClr>
                </a:solidFill>
              </a:rPr>
              <a:t> и фляг.</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669360"/>
          </a:xfrm>
        </p:spPr>
        <p:txBody>
          <a:bodyPr>
            <a:normAutofit fontScale="92500" lnSpcReduction="20000"/>
          </a:bodyPr>
          <a:lstStyle/>
          <a:p>
            <a:pPr algn="just"/>
            <a:r>
              <a:rPr lang="ru-RU" dirty="0">
                <a:solidFill>
                  <a:schemeClr val="tx2">
                    <a:lumMod val="50000"/>
                  </a:schemeClr>
                </a:solidFill>
              </a:rPr>
              <a:t>На территории предприятия мусоросборники должны быть установлены на площадках с твердым покрытием с ограждением с трех сторон, в местах, удаленных от разгрузки </a:t>
            </a:r>
            <a:r>
              <a:rPr lang="ru-RU" dirty="0" err="1">
                <a:solidFill>
                  <a:schemeClr val="tx2">
                    <a:lumMod val="50000"/>
                  </a:schemeClr>
                </a:solidFill>
              </a:rPr>
              <a:t>молокосырья</a:t>
            </a:r>
            <a:r>
              <a:rPr lang="ru-RU" dirty="0">
                <a:solidFill>
                  <a:schemeClr val="tx2">
                    <a:lumMod val="50000"/>
                  </a:schemeClr>
                </a:solidFill>
              </a:rPr>
              <a:t>, а также мест отгрузки в реализацию молочной продукции.</a:t>
            </a:r>
          </a:p>
          <a:p>
            <a:pPr algn="just"/>
            <a:r>
              <a:rPr lang="ru-RU" dirty="0">
                <a:solidFill>
                  <a:schemeClr val="tx2">
                    <a:lumMod val="50000"/>
                  </a:schemeClr>
                </a:solidFill>
              </a:rPr>
              <a:t>Расположение зданий, сооружений и устройств на территории предприятия должно обеспечить возможность передвижения грузов без пересечения путей транспортирования сырья, готовой продукции и отходов производства.</a:t>
            </a:r>
          </a:p>
          <a:p>
            <a:pPr algn="just"/>
            <a:r>
              <a:rPr lang="ru-RU" dirty="0">
                <a:solidFill>
                  <a:schemeClr val="tx2">
                    <a:lumMod val="50000"/>
                  </a:schemeClr>
                </a:solidFill>
              </a:rPr>
              <a:t>Размещение технологического оборудования в производственных помещениях также должно исключить перекрестную контаминацию, </a:t>
            </a:r>
            <a:r>
              <a:rPr lang="ru-RU" dirty="0" err="1">
                <a:solidFill>
                  <a:schemeClr val="tx2">
                    <a:lumMod val="50000"/>
                  </a:schemeClr>
                </a:solidFill>
              </a:rPr>
              <a:t>противопотоки</a:t>
            </a:r>
            <a:r>
              <a:rPr lang="ru-RU" dirty="0">
                <a:solidFill>
                  <a:schemeClr val="tx2">
                    <a:lumMod val="50000"/>
                  </a:schemeClr>
                </a:solidFill>
              </a:rPr>
              <a:t> и перекрещивание технологических процессов</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a:bodyPr>
          <a:lstStyle/>
          <a:p>
            <a:pPr algn="just"/>
            <a:r>
              <a:rPr lang="ru-RU" dirty="0">
                <a:solidFill>
                  <a:schemeClr val="tx2">
                    <a:lumMod val="50000"/>
                  </a:schemeClr>
                </a:solidFill>
              </a:rPr>
              <a:t>Для дезинфекции </a:t>
            </a:r>
            <a:r>
              <a:rPr lang="ru-RU" dirty="0" err="1">
                <a:solidFill>
                  <a:schemeClr val="tx2">
                    <a:lumMod val="50000"/>
                  </a:schemeClr>
                </a:solidFill>
              </a:rPr>
              <a:t>спецобуви</a:t>
            </a:r>
            <a:r>
              <a:rPr lang="ru-RU" dirty="0">
                <a:solidFill>
                  <a:schemeClr val="tx2">
                    <a:lumMod val="50000"/>
                  </a:schemeClr>
                </a:solidFill>
              </a:rPr>
              <a:t> рабочих и служащих при всех входах (выходах), ведущих в цех (из цеха) и другие производственные помещения, должны быть оборудованы дезинфекционные ванны.</a:t>
            </a:r>
          </a:p>
          <a:p>
            <a:pPr algn="just"/>
            <a:r>
              <a:rPr lang="ru-RU" dirty="0">
                <a:solidFill>
                  <a:schemeClr val="tx2">
                    <a:lumMod val="50000"/>
                  </a:schemeClr>
                </a:solidFill>
              </a:rPr>
              <a:t>Предприятие должно быть обеспечено горячей и холодной питьевой водой, канализацией, искусственным освещением, вентиляцией для гарантии выполнения санитарных условий.</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264696"/>
          </a:xfrm>
        </p:spPr>
        <p:txBody>
          <a:bodyPr>
            <a:normAutofit fontScale="85000" lnSpcReduction="10000"/>
          </a:bodyPr>
          <a:lstStyle/>
          <a:p>
            <a:pPr algn="just"/>
            <a:r>
              <a:rPr lang="ru-RU" dirty="0">
                <a:solidFill>
                  <a:schemeClr val="tx2">
                    <a:lumMod val="50000"/>
                  </a:schemeClr>
                </a:solidFill>
              </a:rPr>
              <a:t>Стены, полы и потолки в производственных помещениях предприятия должны быть построены из прочных водонепроницаемых материалов и быть чистыми и санированными, так как это необходимо для предотвращения порчи продукции и возникновения антисанитарных условий.</a:t>
            </a:r>
          </a:p>
          <a:p>
            <a:pPr algn="just"/>
            <a:r>
              <a:rPr lang="ru-RU" dirty="0">
                <a:solidFill>
                  <a:schemeClr val="tx2">
                    <a:lumMod val="50000"/>
                  </a:schemeClr>
                </a:solidFill>
              </a:rPr>
              <a:t>В производственных помещениях для сбора мусора должны быть установлены металлические или пластмассовые емкости с крышками;</a:t>
            </a:r>
          </a:p>
          <a:p>
            <a:pPr algn="just"/>
            <a:r>
              <a:rPr lang="ru-RU" dirty="0">
                <a:solidFill>
                  <a:schemeClr val="tx2">
                    <a:lumMod val="50000"/>
                  </a:schemeClr>
                </a:solidFill>
              </a:rPr>
              <a:t>Сточные воды должны сбрасываться в сточную систему, отдельную от всех линий канализации, или через другие пути, достаточные для того, чтобы предотвратить возврат нечистот в места, где осуществляется переработка, обращение или хранение продукта.</a:t>
            </a:r>
          </a:p>
          <a:p>
            <a:pPr algn="just"/>
            <a:endParaRPr lang="ru-RU" dirty="0">
              <a:solidFill>
                <a:schemeClr val="tx2">
                  <a:lumMod val="5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a:solidFill>
                  <a:schemeClr val="tx2">
                    <a:lumMod val="50000"/>
                  </a:schemeClr>
                </a:solidFill>
              </a:rPr>
              <a:t>IV. Соблюдение требований при инспекции технологического оборудования, аппаратуры, инвентаря, посуды и тары на предприятии</a:t>
            </a:r>
            <a:endParaRPr lang="ru-RU" sz="2800" dirty="0">
              <a:solidFill>
                <a:schemeClr val="tx2">
                  <a:lumMod val="50000"/>
                </a:schemeClr>
              </a:solidFill>
            </a:endParaRPr>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tx2">
                    <a:lumMod val="50000"/>
                  </a:schemeClr>
                </a:solidFill>
              </a:rPr>
              <a:t>Технологическое оборудование, аппаратура, посуда, тара, инвентарь, пленка и изделия из полимерных и других синтетических материалов, предназначенные для расфасовки молока и молочных продуктов, должны быть изготовлены из материалов, разрешенных для контакта с пищевыми продуктами.</a:t>
            </a:r>
          </a:p>
          <a:p>
            <a:pPr algn="just"/>
            <a:r>
              <a:rPr lang="ru-RU" dirty="0">
                <a:solidFill>
                  <a:schemeClr val="tx2">
                    <a:lumMod val="50000"/>
                  </a:schemeClr>
                </a:solidFill>
              </a:rPr>
              <a:t>Ванны, металлическая посуда, спуски, лотки, желоба и т.д. должны иметь гладкие, легко очищаемые внутренние поверхности, без щелей, зазоров, выступающих болтов или заклепок, затрудняющих очистку. Следует избегать использования дерева и других материалов, которые плохо моются и дезинфицируются.</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lgn="just"/>
            <a:r>
              <a:rPr lang="ru-RU" dirty="0">
                <a:solidFill>
                  <a:schemeClr val="tx2">
                    <a:lumMod val="50000"/>
                  </a:schemeClr>
                </a:solidFill>
              </a:rPr>
              <a:t>Технологическое оборудование и аппаратура должны быть снаружи окрашены краской светлых тонов (кроме оборудования, изготовленного или облицованного нержавеющим материалом), не содержащей вредных примесей. Окраска посуды и инвентаря красками, содержащими свинец, кадмий, хром не допускается.</a:t>
            </a:r>
          </a:p>
          <a:p>
            <a:pPr algn="just"/>
            <a:r>
              <a:rPr lang="ru-RU" dirty="0">
                <a:solidFill>
                  <a:schemeClr val="tx2">
                    <a:lumMod val="50000"/>
                  </a:schemeClr>
                </a:solidFill>
              </a:rPr>
              <a:t>Расстановка технологического оборудования должна производиться в соответствии с технологической схемой, обеспечивать поточность технологического процесса, краткие и прямые коммуникации молокопроводов, исключать встречные потоки сырья и готовой продукции.</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ru-RU" dirty="0">
                <a:solidFill>
                  <a:schemeClr val="tx2">
                    <a:lumMod val="50000"/>
                  </a:schemeClr>
                </a:solidFill>
              </a:rPr>
              <a:t>Непосредственное соединение оборудования с канализацией и спуск воды из них на пол не допускаются.</a:t>
            </a:r>
          </a:p>
          <a:p>
            <a:pPr algn="just"/>
            <a:r>
              <a:rPr lang="ru-RU" dirty="0">
                <a:solidFill>
                  <a:schemeClr val="tx2">
                    <a:lumMod val="50000"/>
                  </a:schemeClr>
                </a:solidFill>
              </a:rPr>
              <a:t>Внутризаводской транспорт и внутрицеховая тара должны быть закреплены за отдельными видами сырья и готовой продукции и соответственно промаркированы.</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20688"/>
            <a:ext cx="9144000" cy="1143000"/>
          </a:xfrm>
        </p:spPr>
        <p:txBody>
          <a:bodyPr>
            <a:normAutofit fontScale="90000"/>
          </a:bodyPr>
          <a:lstStyle/>
          <a:p>
            <a:r>
              <a:rPr lang="ru-RU" sz="3100" b="1" dirty="0">
                <a:solidFill>
                  <a:schemeClr val="tx2">
                    <a:lumMod val="50000"/>
                  </a:schemeClr>
                </a:solidFill>
              </a:rPr>
              <a:t>V. Соблюдение требований при санитарной обработке оборудования, инвентаря, посуды, тары на предприятии</a:t>
            </a:r>
            <a:br>
              <a:rPr lang="ru-RU" dirty="0"/>
            </a:br>
            <a:r>
              <a:rPr lang="ru-RU" b="1" dirty="0"/>
              <a:t> </a:t>
            </a:r>
            <a:br>
              <a:rPr lang="ru-RU" dirty="0"/>
            </a:br>
            <a:endParaRPr lang="ru-RU" dirty="0"/>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Оборудование, не используемое после мойки и дезинфекции более 6 ч, вторично дезинфицируется перед началом работы. Микробиологический контроль качества мойки и дезинфекции осуществляется лабораториями предприятия перед началом работы.</a:t>
            </a:r>
          </a:p>
          <a:p>
            <a:pPr algn="just"/>
            <a:r>
              <a:rPr lang="ru-RU" dirty="0">
                <a:solidFill>
                  <a:schemeClr val="tx2">
                    <a:lumMod val="50000"/>
                  </a:schemeClr>
                </a:solidFill>
              </a:rPr>
              <a:t>Санитарную обработку резервуаров для производства и хранения молока и молочных продуктов следует производить после каждого их опорожнения.</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92500" lnSpcReduction="20000"/>
          </a:bodyPr>
          <a:lstStyle/>
          <a:p>
            <a:pPr algn="just"/>
            <a:r>
              <a:rPr lang="ru-RU" dirty="0">
                <a:solidFill>
                  <a:schemeClr val="tx2">
                    <a:lumMod val="50000"/>
                  </a:schemeClr>
                </a:solidFill>
              </a:rPr>
              <a:t>В случае вынужденных простоев оборудования из-за технических неполадок или перерывов в подаче молока в течение 2-х часов и более пастеризованное молоко или нормализованные смеси должны быть слиты и направлены на повторную пастеризацию, а трубопроводы и оборудование промыты и продезинфицированы.</a:t>
            </a:r>
          </a:p>
          <a:p>
            <a:pPr algn="just"/>
            <a:r>
              <a:rPr lang="ru-RU" dirty="0">
                <a:solidFill>
                  <a:schemeClr val="tx2">
                    <a:lumMod val="50000"/>
                  </a:schemeClr>
                </a:solidFill>
              </a:rPr>
              <a:t>Для мойки оборудования должно быть предусмотрено централизованное приготовление моющих и дезинфицирующих растворов, для чего могут быть использованы различные модели (типы) моечных установок, рассчитанные на производственную мощность предприятия (количество перерабатываемого молока в смену).</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sz="4000" b="1" dirty="0">
                <a:solidFill>
                  <a:schemeClr val="tx2">
                    <a:lumMod val="50000"/>
                  </a:schemeClr>
                </a:solidFill>
              </a:rPr>
              <a:t>1. Требования к инспекционному контролю</a:t>
            </a:r>
            <a:br>
              <a:rPr lang="ru-RU" dirty="0"/>
            </a:br>
            <a:endParaRPr lang="ru-RU" dirty="0"/>
          </a:p>
        </p:txBody>
      </p:sp>
      <p:sp>
        <p:nvSpPr>
          <p:cNvPr id="3" name="Содержимое 2"/>
          <p:cNvSpPr>
            <a:spLocks noGrp="1"/>
          </p:cNvSpPr>
          <p:nvPr>
            <p:ph idx="1"/>
          </p:nvPr>
        </p:nvSpPr>
        <p:spPr/>
        <p:txBody>
          <a:bodyPr>
            <a:normAutofit/>
          </a:bodyPr>
          <a:lstStyle/>
          <a:p>
            <a:pPr algn="just"/>
            <a:r>
              <a:rPr lang="ru-RU" dirty="0">
                <a:solidFill>
                  <a:schemeClr val="tx2">
                    <a:lumMod val="50000"/>
                  </a:schemeClr>
                </a:solidFill>
              </a:rPr>
              <a:t>К инспекции принимаются предприятия, осуществляющие заготовку, переработку, хранение и реализацию молока и молочных продуктов (далее - продукция).</a:t>
            </a:r>
          </a:p>
          <a:p>
            <a:pPr algn="just"/>
            <a:r>
              <a:rPr lang="ru-RU" dirty="0">
                <a:solidFill>
                  <a:schemeClr val="tx2">
                    <a:lumMod val="50000"/>
                  </a:schemeClr>
                </a:solidFill>
              </a:rPr>
              <a:t>Инспекции предприятий проводят государственные инспектора </a:t>
            </a:r>
            <a:r>
              <a:rPr lang="ru-RU" dirty="0" err="1">
                <a:solidFill>
                  <a:schemeClr val="tx2">
                    <a:lumMod val="50000"/>
                  </a:schemeClr>
                </a:solidFill>
              </a:rPr>
              <a:t>Россельхознадзора</a:t>
            </a:r>
            <a:r>
              <a:rPr lang="ru-RU" dirty="0">
                <a:solidFill>
                  <a:schemeClr val="tx2">
                    <a:lumMod val="50000"/>
                  </a:schemeClr>
                </a:solidFill>
              </a:rPr>
              <a:t> и государственные ветеринарные инспектора РФ.</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Снижение концентрации, температуры и времени циркуляции моющих и дезинфицирующих растворов, а также нарушение периодичности мойки не допускается.</a:t>
            </a:r>
          </a:p>
          <a:p>
            <a:pPr algn="just"/>
            <a:r>
              <a:rPr lang="ru-RU" dirty="0">
                <a:solidFill>
                  <a:schemeClr val="tx2">
                    <a:lumMod val="50000"/>
                  </a:schemeClr>
                </a:solidFill>
              </a:rPr>
              <a:t>При отсутствии устройства для автоматического контроля и концентрации моющих растворов она должна контролироваться лабораторией не менее 2 - 3 раз в смену и, по мере необходимости, доводиться до установленной нормы.</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408712"/>
          </a:xfrm>
        </p:spPr>
        <p:txBody>
          <a:bodyPr>
            <a:normAutofit fontScale="85000" lnSpcReduction="20000"/>
          </a:bodyPr>
          <a:lstStyle/>
          <a:p>
            <a:pPr algn="just"/>
            <a:r>
              <a:rPr lang="ru-RU" dirty="0">
                <a:solidFill>
                  <a:schemeClr val="tx2">
                    <a:lumMod val="50000"/>
                  </a:schemeClr>
                </a:solidFill>
              </a:rPr>
              <a:t>Для ручной мойки разборных деталей оборудование (трубопроводов, кранов, дозирующих устройств и т.д.) должны быть предусмотрены специальные </a:t>
            </a:r>
            <a:r>
              <a:rPr lang="ru-RU" dirty="0" err="1">
                <a:solidFill>
                  <a:schemeClr val="tx2">
                    <a:lumMod val="50000"/>
                  </a:schemeClr>
                </a:solidFill>
              </a:rPr>
              <a:t>трехсекционные</a:t>
            </a:r>
            <a:r>
              <a:rPr lang="ru-RU" dirty="0">
                <a:solidFill>
                  <a:schemeClr val="tx2">
                    <a:lumMod val="50000"/>
                  </a:schemeClr>
                </a:solidFill>
              </a:rPr>
              <a:t> передвижные ванны со штуцерами для слива растворов. Расположение штуцеров должно обеспечивать полный слив растворов. Ванны должны быть оборудованы полками для сушки деталей.</a:t>
            </a:r>
          </a:p>
          <a:p>
            <a:pPr algn="just"/>
            <a:r>
              <a:rPr lang="ru-RU" dirty="0">
                <a:solidFill>
                  <a:schemeClr val="tx2">
                    <a:lumMod val="50000"/>
                  </a:schemeClr>
                </a:solidFill>
              </a:rPr>
              <a:t>Мойку танков вручную должен производить специально выделенный обученный персонал. Мойщики танков не могут привлекаться к уборке санузлов.</a:t>
            </a:r>
          </a:p>
          <a:p>
            <a:pPr algn="just"/>
            <a:r>
              <a:rPr lang="ru-RU" dirty="0">
                <a:solidFill>
                  <a:schemeClr val="tx2">
                    <a:lumMod val="50000"/>
                  </a:schemeClr>
                </a:solidFill>
              </a:rPr>
              <a:t>Спецодежду, </a:t>
            </a:r>
            <a:r>
              <a:rPr lang="ru-RU" dirty="0" err="1">
                <a:solidFill>
                  <a:schemeClr val="tx2">
                    <a:lumMod val="50000"/>
                  </a:schemeClr>
                </a:solidFill>
              </a:rPr>
              <a:t>спецобувь</a:t>
            </a:r>
            <a:r>
              <a:rPr lang="ru-RU" dirty="0">
                <a:solidFill>
                  <a:schemeClr val="tx2">
                    <a:lumMod val="50000"/>
                  </a:schemeClr>
                </a:solidFill>
              </a:rPr>
              <a:t> используют только во время мойки танков, резиновые сапоги, продезинфицированные в растворе хлорной извести, надевают около танка на специальном резиновом коврике.</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976664"/>
          </a:xfrm>
        </p:spPr>
        <p:txBody>
          <a:bodyPr>
            <a:normAutofit fontScale="92500" lnSpcReduction="20000"/>
          </a:bodyPr>
          <a:lstStyle/>
          <a:p>
            <a:pPr algn="just"/>
            <a:r>
              <a:rPr lang="ru-RU" dirty="0">
                <a:solidFill>
                  <a:schemeClr val="tx2">
                    <a:lumMod val="50000"/>
                  </a:schemeClr>
                </a:solidFill>
              </a:rPr>
              <a:t>Спецодежду мойщиков и инвентарь для мойки танков пастеризованного и сырого молока хранят в отдельных промаркированных шкафах.</a:t>
            </a:r>
          </a:p>
          <a:p>
            <a:pPr algn="just"/>
            <a:r>
              <a:rPr lang="ru-RU" dirty="0">
                <a:solidFill>
                  <a:schemeClr val="tx2">
                    <a:lumMod val="50000"/>
                  </a:schemeClr>
                </a:solidFill>
              </a:rPr>
              <a:t>Фильтрующие материалы необходимо промывать и дезинфицировать после каждого применения.</a:t>
            </a:r>
          </a:p>
          <a:p>
            <a:pPr algn="just"/>
            <a:r>
              <a:rPr lang="ru-RU" dirty="0">
                <a:solidFill>
                  <a:schemeClr val="tx2">
                    <a:lumMod val="50000"/>
                  </a:schemeClr>
                </a:solidFill>
              </a:rPr>
              <a:t>При непрерывной приемке молока через автоматические счетчики мойка и дезинфекция фильтров в них должна производиться не реже 1 раза в смену. При периодической приемке молока мойка и дезинфекция фильтров должна производиться после каждого перерыва в приемке молока.</a:t>
            </a:r>
          </a:p>
          <a:p>
            <a:pPr algn="just"/>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Использованные для прессования творога мешочки немедленно после окончания технологического процесса тщательно очищают, стирают на специальных стиральных машинах, с применением разрешенных моющих средств, кипятят в течение 10 - 15 минут и просушивают в сушильной камере, шкафу или на воздухе (в помещении цеха).</a:t>
            </a:r>
          </a:p>
          <a:p>
            <a:pPr algn="just"/>
            <a:r>
              <a:rPr lang="ru-RU" dirty="0">
                <a:solidFill>
                  <a:schemeClr val="tx2">
                    <a:lumMod val="50000"/>
                  </a:schemeClr>
                </a:solidFill>
              </a:rPr>
              <a:t>Обработка мешочков должна производиться в отдельном помещении, не допускается их обработка в общей прачечной.</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Микробиологический контроль вымытого оборудования должен производиться лабораторией предприятия без предупреждения с учетом записей в журнале мойки оборудования.</a:t>
            </a:r>
          </a:p>
          <a:p>
            <a:pPr algn="just"/>
            <a:r>
              <a:rPr lang="ru-RU" dirty="0">
                <a:solidFill>
                  <a:schemeClr val="tx2">
                    <a:lumMod val="50000"/>
                  </a:schemeClr>
                </a:solidFill>
              </a:rPr>
              <a:t>Результаты бактериологических исследований смывов, свидетельствующие о неудовлетворительной мойке и дезинфекции оборудования, должны вывешиваться работниками лаборатории на доске показателей с указанием лица, ответственного за санитарное состояние данного участка.</a:t>
            </a:r>
          </a:p>
          <a:p>
            <a:pPr algn="just"/>
            <a:endParaRPr lang="ru-RU" dirty="0">
              <a:solidFill>
                <a:schemeClr val="tx2">
                  <a:lumMod val="50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480720"/>
          </a:xfrm>
        </p:spPr>
        <p:txBody>
          <a:bodyPr>
            <a:normAutofit fontScale="85000" lnSpcReduction="10000"/>
          </a:bodyPr>
          <a:lstStyle/>
          <a:p>
            <a:pPr marL="0" indent="0" algn="just">
              <a:buNone/>
            </a:pPr>
            <a:r>
              <a:rPr lang="ru-RU" dirty="0">
                <a:solidFill>
                  <a:schemeClr val="tx2">
                    <a:lumMod val="50000"/>
                  </a:schemeClr>
                </a:solidFill>
              </a:rPr>
              <a:t>Система мойки оборудования и трубопроводов должна состоять из нескольких автономных циклов:</a:t>
            </a:r>
          </a:p>
          <a:p>
            <a:pPr algn="just">
              <a:buNone/>
            </a:pPr>
            <a:r>
              <a:rPr lang="ru-RU" dirty="0">
                <a:solidFill>
                  <a:schemeClr val="tx2">
                    <a:lumMod val="50000"/>
                  </a:schemeClr>
                </a:solidFill>
              </a:rPr>
              <a:t>- оборудование и трубопроводы для сырого молока и не пастеризованных растворов пищевых компонентов;</a:t>
            </a:r>
          </a:p>
          <a:p>
            <a:pPr algn="just">
              <a:buNone/>
            </a:pPr>
            <a:r>
              <a:rPr lang="ru-RU" dirty="0">
                <a:solidFill>
                  <a:schemeClr val="tx2">
                    <a:lumMod val="50000"/>
                  </a:schemeClr>
                </a:solidFill>
              </a:rPr>
              <a:t>- стерилизаторы, пастеризаторы и оборудование, работающее по общей схеме с ними;</a:t>
            </a:r>
          </a:p>
          <a:p>
            <a:pPr algn="just">
              <a:buNone/>
            </a:pPr>
            <a:r>
              <a:rPr lang="ru-RU" dirty="0">
                <a:solidFill>
                  <a:schemeClr val="tx2">
                    <a:lumMod val="50000"/>
                  </a:schemeClr>
                </a:solidFill>
              </a:rPr>
              <a:t>- резервуары, молокопроводы, разливочные автоматы для стерилизованных молочных продуктов;</a:t>
            </a:r>
          </a:p>
          <a:p>
            <a:pPr algn="just">
              <a:buNone/>
            </a:pPr>
            <a:r>
              <a:rPr lang="ru-RU" dirty="0">
                <a:solidFill>
                  <a:schemeClr val="tx2">
                    <a:lumMod val="50000"/>
                  </a:schemeClr>
                </a:solidFill>
              </a:rPr>
              <a:t>- резервуары, молокопроводы, разливочные автоматы участка производства детских кисломолочных продуктов;</a:t>
            </a:r>
          </a:p>
          <a:p>
            <a:pPr algn="just">
              <a:buNone/>
            </a:pPr>
            <a:r>
              <a:rPr lang="ru-RU" dirty="0">
                <a:solidFill>
                  <a:schemeClr val="tx2">
                    <a:lumMod val="50000"/>
                  </a:schemeClr>
                </a:solidFill>
              </a:rPr>
              <a:t>- резервуары, молокопроводы, разливочные автоматы участка производства кефира:</a:t>
            </a:r>
          </a:p>
          <a:p>
            <a:pPr algn="just">
              <a:buNone/>
            </a:pPr>
            <a:r>
              <a:rPr lang="ru-RU" dirty="0">
                <a:solidFill>
                  <a:schemeClr val="tx2">
                    <a:lumMod val="50000"/>
                  </a:schemeClr>
                </a:solidFill>
              </a:rPr>
              <a:t>- оборудование для творога.</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525344"/>
          </a:xfrm>
        </p:spPr>
        <p:txBody>
          <a:bodyPr>
            <a:normAutofit fontScale="85000" lnSpcReduction="10000"/>
          </a:bodyPr>
          <a:lstStyle/>
          <a:p>
            <a:pPr marL="0" indent="0" algn="just">
              <a:buNone/>
            </a:pPr>
            <a:r>
              <a:rPr lang="ru-RU" dirty="0">
                <a:solidFill>
                  <a:schemeClr val="tx2">
                    <a:lumMod val="50000"/>
                  </a:schemeClr>
                </a:solidFill>
              </a:rPr>
              <a:t>Для цехов детского питания небольшой мощности (до 5 т) мойка оборудования и трубопроводов должна состоять из следующих циклов:</a:t>
            </a:r>
          </a:p>
          <a:p>
            <a:pPr algn="just"/>
            <a:r>
              <a:rPr lang="ru-RU" dirty="0">
                <a:solidFill>
                  <a:schemeClr val="tx2">
                    <a:lumMod val="50000"/>
                  </a:schemeClr>
                </a:solidFill>
              </a:rPr>
              <a:t>- оборудование и трубопроводы для сырого молока и не пастеризованных растворов пищевых компонентов;</a:t>
            </a:r>
          </a:p>
          <a:p>
            <a:pPr algn="just"/>
            <a:r>
              <a:rPr lang="ru-RU" dirty="0">
                <a:solidFill>
                  <a:schemeClr val="tx2">
                    <a:lumMod val="50000"/>
                  </a:schemeClr>
                </a:solidFill>
              </a:rPr>
              <a:t>- стерилизаторы, пастеризаторы и оборудование, работающее по общей схеме с ними; резервуары, молокопроводы, разливочные автоматы для стерилизованных молочных продуктов;</a:t>
            </a:r>
          </a:p>
          <a:p>
            <a:pPr algn="just"/>
            <a:r>
              <a:rPr lang="ru-RU" dirty="0">
                <a:solidFill>
                  <a:schemeClr val="tx2">
                    <a:lumMod val="50000"/>
                  </a:schemeClr>
                </a:solidFill>
              </a:rPr>
              <a:t>- оборудование для производства творога, оборудование для производства кисломолочных продуктов, кефира, разливочные автоматы участков выработки детских кисломолочных продуктов и кефира (порядок мойки должен проводиться в вышеприведенной последовательности).</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1143000"/>
          </a:xfrm>
        </p:spPr>
        <p:txBody>
          <a:bodyPr>
            <a:normAutofit fontScale="90000"/>
          </a:bodyPr>
          <a:lstStyle/>
          <a:p>
            <a:r>
              <a:rPr lang="ru-RU" sz="3100" b="1" dirty="0">
                <a:solidFill>
                  <a:schemeClr val="tx2">
                    <a:lumMod val="50000"/>
                  </a:schemeClr>
                </a:solidFill>
              </a:rPr>
              <a:t>VI. Соблюдение ветеринарно-санитарных требований при инспекции технологических процессов на предприятии</a:t>
            </a:r>
            <a:br>
              <a:rPr lang="ru-RU" dirty="0"/>
            </a:br>
            <a:endParaRPr lang="ru-RU" dirty="0"/>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Молочная продукция должна вырабатываться строго в соответствии с действующей нормативной документацией.</a:t>
            </a:r>
          </a:p>
          <a:p>
            <a:pPr algn="just"/>
            <a:r>
              <a:rPr lang="ru-RU" dirty="0">
                <a:solidFill>
                  <a:schemeClr val="tx2">
                    <a:lumMod val="50000"/>
                  </a:schemeClr>
                </a:solidFill>
              </a:rPr>
              <a:t>Предприятия не должны принимать молоко без ветеринарных сопроводительных документов (</a:t>
            </a:r>
            <a:r>
              <a:rPr lang="ru-RU" dirty="0" err="1">
                <a:solidFill>
                  <a:schemeClr val="tx2">
                    <a:lumMod val="50000"/>
                  </a:schemeClr>
                </a:solidFill>
              </a:rPr>
              <a:t>ветсвидетельств</a:t>
            </a:r>
            <a:r>
              <a:rPr lang="ru-RU" dirty="0">
                <a:solidFill>
                  <a:schemeClr val="tx2">
                    <a:lumMod val="50000"/>
                  </a:schemeClr>
                </a:solidFill>
              </a:rPr>
              <a:t> или </a:t>
            </a:r>
            <a:r>
              <a:rPr lang="ru-RU" dirty="0" err="1">
                <a:solidFill>
                  <a:schemeClr val="tx2">
                    <a:lumMod val="50000"/>
                  </a:schemeClr>
                </a:solidFill>
              </a:rPr>
              <a:t>ветсправок</a:t>
            </a:r>
            <a:r>
              <a:rPr lang="ru-RU" dirty="0">
                <a:solidFill>
                  <a:schemeClr val="tx2">
                    <a:lumMod val="50000"/>
                  </a:schemeClr>
                </a:solidFill>
              </a:rPr>
              <a:t>), подтверждающих ветеринарно-санитарное благополучие молочных ферм и предприятий (комплексов) по производству молока на промышленной основе, выданных государственной ветеринарной службой.</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640960" cy="6669360"/>
          </a:xfrm>
        </p:spPr>
        <p:txBody>
          <a:bodyPr>
            <a:normAutofit fontScale="85000" lnSpcReduction="10000"/>
          </a:bodyPr>
          <a:lstStyle/>
          <a:p>
            <a:pPr marL="0" indent="0" algn="just">
              <a:buNone/>
            </a:pPr>
            <a:r>
              <a:rPr lang="ru-RU" dirty="0">
                <a:solidFill>
                  <a:schemeClr val="tx2">
                    <a:lumMod val="50000"/>
                  </a:schemeClr>
                </a:solidFill>
              </a:rPr>
              <a:t>При хранении сырого молока на заводе, осуществляющем первичную обработку молока (фильтрация, охлаждение), должны обязательно соблюдаться следующие ветеринарно-санитарные требования:</a:t>
            </a:r>
          </a:p>
          <a:p>
            <a:pPr algn="just">
              <a:buNone/>
            </a:pPr>
            <a:r>
              <a:rPr lang="ru-RU" dirty="0">
                <a:solidFill>
                  <a:schemeClr val="tx2">
                    <a:lumMod val="50000"/>
                  </a:schemeClr>
                </a:solidFill>
              </a:rPr>
              <a:t>- сырое молоко после доения сельскохозяйственных животных должно быть очищено и охлаждено до температуры 4 градуса Цельсия плюс-минус 2 градуса Цельсия в течение 2 часов;</a:t>
            </a:r>
          </a:p>
          <a:p>
            <a:pPr algn="just">
              <a:buNone/>
            </a:pPr>
            <a:r>
              <a:rPr lang="ru-RU" dirty="0">
                <a:solidFill>
                  <a:schemeClr val="tx2">
                    <a:lumMod val="50000"/>
                  </a:schemeClr>
                </a:solidFill>
              </a:rPr>
              <a:t>- допускается хранение сырого молока изготовителем при температуре 4 градуса Цельсия плюс-минус 2 градуса Цельсия не более чем 24 часа с учетом времени перевозки, хранение сырых сливок при температуре не выше чем 8 градусов Цельсия не более чем 36 часов с учетом времени перевозки;</a:t>
            </a:r>
          </a:p>
          <a:p>
            <a:pPr algn="just">
              <a:buNone/>
            </a:pPr>
            <a:r>
              <a:rPr lang="ru-RU" dirty="0">
                <a:solidFill>
                  <a:schemeClr val="tx2">
                    <a:lumMod val="50000"/>
                  </a:schemeClr>
                </a:solidFill>
              </a:rPr>
              <a:t>- принятое охлажденное молоко не должно смешиваться с хранившимся (охлажденным) молоком.</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rmAutofit/>
          </a:bodyPr>
          <a:lstStyle/>
          <a:p>
            <a:pPr marL="0" indent="0" algn="just">
              <a:buNone/>
            </a:pPr>
            <a:r>
              <a:rPr lang="ru-RU" dirty="0">
                <a:solidFill>
                  <a:schemeClr val="tx2">
                    <a:lumMod val="50000"/>
                  </a:schemeClr>
                </a:solidFill>
              </a:rPr>
              <a:t>Пастеризацию молока на этих заводах проводить в случаях:</a:t>
            </a:r>
          </a:p>
          <a:p>
            <a:pPr algn="just">
              <a:buNone/>
            </a:pPr>
            <a:r>
              <a:rPr lang="ru-RU" dirty="0">
                <a:solidFill>
                  <a:schemeClr val="tx2">
                    <a:lumMod val="50000"/>
                  </a:schemeClr>
                </a:solidFill>
              </a:rPr>
              <a:t>- кислотности сырого молока от 19 градусов до 21 градуса Тернера;</a:t>
            </a:r>
          </a:p>
          <a:p>
            <a:pPr algn="just">
              <a:buNone/>
            </a:pPr>
            <a:r>
              <a:rPr lang="ru-RU" dirty="0">
                <a:solidFill>
                  <a:schemeClr val="tx2">
                    <a:lumMod val="50000"/>
                  </a:schemeClr>
                </a:solidFill>
              </a:rPr>
              <a:t>- хранения сырого молока более чем 6 часов;</a:t>
            </a:r>
          </a:p>
          <a:p>
            <a:pPr algn="just">
              <a:buNone/>
            </a:pPr>
            <a:r>
              <a:rPr lang="ru-RU" dirty="0">
                <a:solidFill>
                  <a:schemeClr val="tx2">
                    <a:lumMod val="50000"/>
                  </a:schemeClr>
                </a:solidFill>
              </a:rPr>
              <a:t>- перевозка сырого молока, продолжительность которой превышает допустимый период хранения охлажденного сырого молока, но не более чем на 25 процентов.</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8229600" cy="1143000"/>
          </a:xfrm>
        </p:spPr>
        <p:txBody>
          <a:bodyPr>
            <a:normAutofit fontScale="90000"/>
          </a:bodyPr>
          <a:lstStyle/>
          <a:p>
            <a:r>
              <a:rPr lang="ru-RU" sz="3100" b="1" dirty="0">
                <a:solidFill>
                  <a:schemeClr val="tx2">
                    <a:lumMod val="50000"/>
                  </a:schemeClr>
                </a:solidFill>
              </a:rPr>
              <a:t>При осуществлении государственного ветеринарного надзора инспектор должен обратить внимание на:</a:t>
            </a:r>
            <a:br>
              <a:rPr lang="ru-RU" dirty="0"/>
            </a:br>
            <a:endParaRPr lang="ru-RU" dirty="0"/>
          </a:p>
        </p:txBody>
      </p:sp>
      <p:sp>
        <p:nvSpPr>
          <p:cNvPr id="3" name="Содержимое 2"/>
          <p:cNvSpPr>
            <a:spLocks noGrp="1"/>
          </p:cNvSpPr>
          <p:nvPr>
            <p:ph idx="1"/>
          </p:nvPr>
        </p:nvSpPr>
        <p:spPr/>
        <p:txBody>
          <a:bodyPr/>
          <a:lstStyle/>
          <a:p>
            <a:pPr algn="just"/>
            <a:r>
              <a:rPr lang="ru-RU" dirty="0">
                <a:solidFill>
                  <a:schemeClr val="tx2">
                    <a:lumMod val="50000"/>
                  </a:schemeClr>
                </a:solidFill>
              </a:rPr>
              <a:t>наличие плана-схемы предприятия (указать, соответствует ли планировка территории, зданий, построек и технологических помещений ветеринарно-санитарным требованиям; имеют место или не имеют место перекрестные технологические потоки);</a:t>
            </a:r>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453336"/>
          </a:xfrm>
        </p:spPr>
        <p:txBody>
          <a:bodyPr>
            <a:normAutofit fontScale="92500" lnSpcReduction="10000"/>
          </a:bodyPr>
          <a:lstStyle/>
          <a:p>
            <a:pPr algn="just"/>
            <a:r>
              <a:rPr lang="ru-RU" dirty="0">
                <a:solidFill>
                  <a:schemeClr val="tx2">
                    <a:lumMod val="50000"/>
                  </a:schemeClr>
                </a:solidFill>
              </a:rPr>
              <a:t>Принятое молоко и сливки должны фильтроваться и немедленно охлаждаться до (4+2) °C или сразу направляться на пастеризацию. Допускается хранение сырого молока изготовителем при температуре 4 градуса Цельсия плюс-минус 2 градуса Цельсия не более чем 24 часа с учетом времени перевозки, хранение сырых сливок при температуре не выше чем 8 градусов Цельсия не более чем 36 часов с учетом времени перевозки.</a:t>
            </a:r>
          </a:p>
          <a:p>
            <a:pPr algn="just"/>
            <a:r>
              <a:rPr lang="ru-RU" dirty="0">
                <a:solidFill>
                  <a:schemeClr val="tx2">
                    <a:lumMod val="50000"/>
                  </a:schemeClr>
                </a:solidFill>
              </a:rPr>
              <a:t>Для хранения сырого и пастеризованного молока должны быть предусмотрены отдельные танки, а для подачи молока - отдельные молокопроводы.</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p:spPr>
        <p:txBody>
          <a:bodyPr>
            <a:normAutofit fontScale="92500" lnSpcReduction="10000"/>
          </a:bodyPr>
          <a:lstStyle/>
          <a:p>
            <a:pPr algn="just"/>
            <a:r>
              <a:rPr lang="ru-RU" dirty="0">
                <a:solidFill>
                  <a:schemeClr val="tx2">
                    <a:lumMod val="50000"/>
                  </a:schemeClr>
                </a:solidFill>
              </a:rPr>
              <a:t>На термограмме контроля температуры пастеризации аппаратчик в течение каждого рабочего цикла чернилами должен отмечать: свою фамилию, тип и N пастеризатора, дату, наименование продукта, для которого пастеризуется молоко, время начала и окончания работы, ход технологического процесса (этапы мойки, дезинфекция. пастеризация молока с объяснением причин отклонений от установленного режима).</a:t>
            </a:r>
          </a:p>
          <a:p>
            <a:pPr algn="just"/>
            <a:r>
              <a:rPr lang="ru-RU" dirty="0">
                <a:solidFill>
                  <a:schemeClr val="tx2">
                    <a:lumMod val="50000"/>
                  </a:schemeClr>
                </a:solidFill>
              </a:rPr>
              <a:t>Термограммы должны анализироваться технологической службой и лабораторией предприятия и храниться у последней в течение года.</a:t>
            </a:r>
          </a:p>
          <a:p>
            <a:pPr algn="just"/>
            <a:endParaRPr lang="ru-RU" dirty="0">
              <a:solidFill>
                <a:schemeClr val="tx2">
                  <a:lumMod val="50000"/>
                </a:schemeClr>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77500" lnSpcReduction="20000"/>
          </a:bodyPr>
          <a:lstStyle/>
          <a:p>
            <a:pPr marL="0" indent="0" algn="just">
              <a:buNone/>
            </a:pPr>
            <a:r>
              <a:rPr lang="ru-RU" dirty="0"/>
              <a:t>Контроль эффективности пастеризации осуществляется одним из следующих методов:</a:t>
            </a:r>
          </a:p>
          <a:p>
            <a:pPr algn="just">
              <a:buNone/>
            </a:pPr>
            <a:r>
              <a:rPr lang="ru-RU" dirty="0"/>
              <a:t>а) биохимическим методом (в зависимости от температуры пастеризации проба на фосфатазу или проба на </a:t>
            </a:r>
            <a:r>
              <a:rPr lang="ru-RU" dirty="0" err="1"/>
              <a:t>пероксидазу</a:t>
            </a:r>
            <a:r>
              <a:rPr lang="ru-RU" dirty="0"/>
              <a:t>, ферментные пробы) путем испытания проб молока или продуктов его переработки. Отбор таких проб осуществляется из каждого резервуара после его наполнения пастеризованным продуктом;</a:t>
            </a:r>
          </a:p>
          <a:p>
            <a:pPr algn="just">
              <a:buNone/>
            </a:pPr>
            <a:r>
              <a:rPr lang="ru-RU" dirty="0"/>
              <a:t>б) микробиологическим методом путем испытания проб молока или продуктов его переработки на наличие санитарно-индикаторных микроорганизмов. Отбор таких проб осуществляется после охлаждения продуктов, прошедших термическую обработку. Периодичность контроля эффективности пастеризации устанавливается программой производственного контроля.</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85000" lnSpcReduction="10000"/>
          </a:bodyPr>
          <a:lstStyle/>
          <a:p>
            <a:pPr algn="just"/>
            <a:r>
              <a:rPr lang="ru-RU" dirty="0">
                <a:solidFill>
                  <a:schemeClr val="tx2">
                    <a:lumMod val="50000"/>
                  </a:schemeClr>
                </a:solidFill>
              </a:rPr>
              <a:t>При производстве кисломолочных продуктов температура молока, сливок или нормализованной смеси исходных продуктов переработки молока после пастеризации должна быть снижена до температуры сквашивания. Категорически запрещается выдерживать пастеризованные молоко, сливки или нормализованную смесь исходных продуктов переработки молока при температуре сквашивания без закваски.</a:t>
            </a:r>
          </a:p>
          <a:p>
            <a:pPr algn="just"/>
            <a:r>
              <a:rPr lang="ru-RU" dirty="0">
                <a:solidFill>
                  <a:schemeClr val="tx2">
                    <a:lumMod val="50000"/>
                  </a:schemeClr>
                </a:solidFill>
              </a:rPr>
              <a:t>В случае производственной необходимости допускается охлаждение пастеризованного молока до температуры (4+2) °C и хранение до использования не более 6 ч. В случае более длительного хранения перед заквашиванием необходимо проводить его повторную пастеризацию</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lnSpcReduction="10000"/>
          </a:bodyPr>
          <a:lstStyle/>
          <a:p>
            <a:pPr algn="just"/>
            <a:r>
              <a:rPr lang="ru-RU" dirty="0">
                <a:solidFill>
                  <a:schemeClr val="tx2">
                    <a:lumMod val="50000"/>
                  </a:schemeClr>
                </a:solidFill>
              </a:rPr>
              <a:t>Сметана должна изготовляться резервуарным методом в закрытых емкостях.</a:t>
            </a:r>
          </a:p>
          <a:p>
            <a:pPr algn="just"/>
            <a:r>
              <a:rPr lang="ru-RU" dirty="0">
                <a:solidFill>
                  <a:schemeClr val="tx2">
                    <a:lumMod val="50000"/>
                  </a:schemeClr>
                </a:solidFill>
              </a:rPr>
              <a:t>Необходимо строго соблюдать установленные нормативной документацией температуру пастеризации сливок, нормативы количества вносимой закваски, температуру и продолжительность сквашивания.</a:t>
            </a: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92500" lnSpcReduction="10000"/>
          </a:bodyPr>
          <a:lstStyle/>
          <a:p>
            <a:pPr>
              <a:buNone/>
            </a:pPr>
            <a:endParaRPr lang="ru-RU" dirty="0"/>
          </a:p>
          <a:p>
            <a:pPr algn="just"/>
            <a:r>
              <a:rPr lang="ru-RU" dirty="0">
                <a:solidFill>
                  <a:schemeClr val="tx2">
                    <a:lumMod val="50000"/>
                  </a:schemeClr>
                </a:solidFill>
              </a:rPr>
              <a:t>Сыры (твердые, мягкие) должны изготовляться только из пастеризованного молока. Необходимо строго соблюдать установленные нормативными документами, стандартами и технологическими инструкциями сроки и условия созревания сыров. Не допускается выпуск в реализацию сыров, не прошедших установленный срок созревания.</a:t>
            </a:r>
          </a:p>
          <a:p>
            <a:pPr algn="just"/>
            <a:r>
              <a:rPr lang="ru-RU" dirty="0" err="1">
                <a:solidFill>
                  <a:schemeClr val="tx2">
                    <a:lumMod val="50000"/>
                  </a:schemeClr>
                </a:solidFill>
              </a:rPr>
              <a:t>Сырохранилища</a:t>
            </a:r>
            <a:r>
              <a:rPr lang="ru-RU" dirty="0">
                <a:solidFill>
                  <a:schemeClr val="tx2">
                    <a:lumMod val="50000"/>
                  </a:schemeClr>
                </a:solidFill>
              </a:rPr>
              <a:t> должны быть оборудованы полками и стеллажами, легко поддающимися мойке и дезинфекции.</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92500"/>
          </a:bodyPr>
          <a:lstStyle/>
          <a:p>
            <a:pPr algn="just"/>
            <a:r>
              <a:rPr lang="ru-RU" dirty="0">
                <a:solidFill>
                  <a:schemeClr val="tx2">
                    <a:lumMod val="50000"/>
                  </a:schemeClr>
                </a:solidFill>
              </a:rPr>
              <a:t>В холодильных камерах все грузы (в таре) укладываются на решетки или поддоны, которые периодически подвергают мойке и дезинфекции. Допускается хранение продукции во флягах.</a:t>
            </a:r>
          </a:p>
          <a:p>
            <a:pPr algn="just"/>
            <a:r>
              <a:rPr lang="ru-RU" dirty="0">
                <a:solidFill>
                  <a:schemeClr val="tx2">
                    <a:lumMod val="50000"/>
                  </a:schemeClr>
                </a:solidFill>
              </a:rPr>
              <a:t>Оценку санитарного состояния камер и необходимость проведения дезинфекции устанавливают заведующий производством или заведующий лабораторией предприятия.</a:t>
            </a:r>
          </a:p>
          <a:p>
            <a:pPr algn="just"/>
            <a:r>
              <a:rPr lang="ru-RU" dirty="0">
                <a:solidFill>
                  <a:schemeClr val="tx2">
                    <a:lumMod val="50000"/>
                  </a:schemeClr>
                </a:solidFill>
              </a:rPr>
              <a:t>Эффективность дезинфекции камер определяют микробиологическим анализом.</a:t>
            </a:r>
          </a:p>
          <a:p>
            <a:endParaRPr lang="ru-RU" dirty="0">
              <a:solidFill>
                <a:schemeClr val="tx2">
                  <a:lumMod val="50000"/>
                </a:schemeClr>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143000"/>
          </a:xfrm>
        </p:spPr>
        <p:txBody>
          <a:bodyPr>
            <a:normAutofit fontScale="90000"/>
          </a:bodyPr>
          <a:lstStyle/>
          <a:p>
            <a:r>
              <a:rPr lang="ru-RU" sz="3100" b="1" dirty="0">
                <a:solidFill>
                  <a:schemeClr val="tx2">
                    <a:lumMod val="50000"/>
                  </a:schemeClr>
                </a:solidFill>
              </a:rPr>
              <a:t>VII. Соблюдение требований при производстве заквасок на предприятии</a:t>
            </a:r>
            <a:br>
              <a:rPr lang="ru-RU" dirty="0"/>
            </a:br>
            <a:r>
              <a:rPr lang="ru-RU" dirty="0"/>
              <a:t> </a:t>
            </a:r>
            <a:br>
              <a:rPr lang="ru-RU" dirty="0"/>
            </a:br>
            <a:endParaRPr lang="ru-RU" dirty="0"/>
          </a:p>
        </p:txBody>
      </p:sp>
      <p:sp>
        <p:nvSpPr>
          <p:cNvPr id="3" name="Содержимое 2"/>
          <p:cNvSpPr>
            <a:spLocks noGrp="1"/>
          </p:cNvSpPr>
          <p:nvPr>
            <p:ph idx="1"/>
          </p:nvPr>
        </p:nvSpPr>
        <p:spPr>
          <a:xfrm>
            <a:off x="457200" y="1124744"/>
            <a:ext cx="8229600" cy="5544616"/>
          </a:xfrm>
        </p:spPr>
        <p:txBody>
          <a:bodyPr>
            <a:normAutofit fontScale="77500" lnSpcReduction="20000"/>
          </a:bodyPr>
          <a:lstStyle/>
          <a:p>
            <a:pPr algn="just"/>
            <a:r>
              <a:rPr lang="ru-RU" dirty="0">
                <a:solidFill>
                  <a:schemeClr val="tx2">
                    <a:lumMod val="50000"/>
                  </a:schemeClr>
                </a:solidFill>
              </a:rPr>
              <a:t>В микробиологической лаборатории должно быть выделено отделение или бокс для приготовления лабораторной закваски и работы с чистыми культурами. Термостаты и холодильники, используемые для приготовления и хранения заквасок, запрещается использовать для других целей.</a:t>
            </a:r>
          </a:p>
          <a:p>
            <a:pPr algn="just"/>
            <a:r>
              <a:rPr lang="ru-RU" dirty="0">
                <a:solidFill>
                  <a:schemeClr val="tx2">
                    <a:lumMod val="50000"/>
                  </a:schemeClr>
                </a:solidFill>
              </a:rPr>
              <a:t>Отделение по приготовлению бактериальных заквасок должно быть размещено в производственном корпусе, изолировано от производственных помещений и максимально приближено к цехам - потребителям заквасок. Помещение для изготовления заквасок не должно быть проходным. При входе в заквасочное отделение должен быть тамбур для смены санитарной одежды. При входе в заквасочное отделение должен быть дезинфицирующий коврик.</a:t>
            </a:r>
          </a:p>
          <a:p>
            <a:pPr algn="just"/>
            <a:endParaRPr lang="ru-RU" dirty="0">
              <a:solidFill>
                <a:schemeClr val="tx2">
                  <a:lumMod val="50000"/>
                </a:schemeClr>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92500" lnSpcReduction="20000"/>
          </a:bodyPr>
          <a:lstStyle/>
          <a:p>
            <a:pPr algn="just"/>
            <a:r>
              <a:rPr lang="ru-RU" dirty="0">
                <a:solidFill>
                  <a:schemeClr val="tx2">
                    <a:lumMod val="50000"/>
                  </a:schemeClr>
                </a:solidFill>
              </a:rPr>
              <a:t>В заквасочном отделении должны быть выделены отдельные помещения для: приготовления заквасок на чистых культурах; приготовления кефирной и ацидофильной закваски; мойки, дезинфекции и хранения посуды и инвентаря.</a:t>
            </a:r>
          </a:p>
          <a:p>
            <a:pPr algn="just"/>
            <a:r>
              <a:rPr lang="ru-RU" dirty="0">
                <a:solidFill>
                  <a:schemeClr val="tx2">
                    <a:lumMod val="50000"/>
                  </a:schemeClr>
                </a:solidFill>
              </a:rPr>
              <a:t>На небольших предприятиях (до 25 т переработки молока в смену) и при приготовлении небольших количеств закваски допускается приготовление закваски на чистых культурах, кефирной и ацидофильной в одном помещении. Резервуары для их приготовления и трубопроводы для подачи заквасок на чистых культурах и кефирной с ацидофильной должны быть раздельными.</a:t>
            </a:r>
          </a:p>
          <a:p>
            <a:pPr algn="just"/>
            <a:endParaRPr lang="ru-RU" dirty="0">
              <a:solidFill>
                <a:schemeClr val="tx2">
                  <a:lumMod val="50000"/>
                </a:schemeClr>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fontScale="92500" lnSpcReduction="20000"/>
          </a:bodyPr>
          <a:lstStyle/>
          <a:p>
            <a:pPr algn="just"/>
            <a:r>
              <a:rPr lang="ru-RU" dirty="0">
                <a:solidFill>
                  <a:schemeClr val="tx2">
                    <a:lumMod val="50000"/>
                  </a:schemeClr>
                </a:solidFill>
              </a:rPr>
              <a:t>После использования тара и инвентарь должны быть подвергнуты тщательной санитарной обработке (вымыты и продезинфицированы раствором хлорной извести, пройти стерилизацию в автоклаве).</a:t>
            </a:r>
          </a:p>
          <a:p>
            <a:pPr algn="just"/>
            <a:r>
              <a:rPr lang="ru-RU" dirty="0">
                <a:solidFill>
                  <a:schemeClr val="tx2">
                    <a:lumMod val="50000"/>
                  </a:schemeClr>
                </a:solidFill>
              </a:rPr>
              <a:t>Чистая тара и инвентарь должны быть закрыты чистым пергаментом или полиэтиленовой пленкой и храниться до употребления на продезинфицированных стеллажах или специальных подставках. При хранении более 24 ч перед употреблением чистая тара и инвентарь должны быть вновь продезинфицированы.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6597352"/>
          </a:xfrm>
        </p:spPr>
        <p:txBody>
          <a:bodyPr>
            <a:normAutofit fontScale="85000" lnSpcReduction="10000"/>
          </a:bodyPr>
          <a:lstStyle/>
          <a:p>
            <a:pPr algn="just"/>
            <a:r>
              <a:rPr lang="ru-RU" dirty="0">
                <a:solidFill>
                  <a:schemeClr val="tx2">
                    <a:lumMod val="50000"/>
                  </a:schemeClr>
                </a:solidFill>
              </a:rPr>
              <a:t>сырьевую зону (в акте указать административные территории, откуда поступает </a:t>
            </a:r>
            <a:r>
              <a:rPr lang="ru-RU" dirty="0" err="1">
                <a:solidFill>
                  <a:schemeClr val="tx2">
                    <a:lumMod val="50000"/>
                  </a:schemeClr>
                </a:solidFill>
              </a:rPr>
              <a:t>молокосырье</a:t>
            </a:r>
            <a:r>
              <a:rPr lang="ru-RU" dirty="0">
                <a:solidFill>
                  <a:schemeClr val="tx2">
                    <a:lumMod val="50000"/>
                  </a:schemeClr>
                </a:solidFill>
              </a:rPr>
              <a:t>, в том числе импортное); </a:t>
            </a:r>
          </a:p>
          <a:p>
            <a:pPr algn="just"/>
            <a:r>
              <a:rPr lang="ru-RU" dirty="0">
                <a:solidFill>
                  <a:schemeClr val="tx2">
                    <a:lumMod val="50000"/>
                  </a:schemeClr>
                </a:solidFill>
              </a:rPr>
              <a:t>эпизоотическую характеристику сырьевой зоны - по данным отчетов, сделать оценку (в акте указать, по каким болезням является неблагополучной);</a:t>
            </a:r>
          </a:p>
          <a:p>
            <a:pPr algn="just"/>
            <a:r>
              <a:rPr lang="ru-RU" dirty="0">
                <a:solidFill>
                  <a:schemeClr val="tx2">
                    <a:lumMod val="50000"/>
                  </a:schemeClr>
                </a:solidFill>
              </a:rPr>
              <a:t> проведение противоэпизоотических мероприятий в хозяйствах сырьевой зоны (указать, по каким болезням осуществлялась вакцинация и диагностика инфекционных болезней); </a:t>
            </a:r>
          </a:p>
          <a:p>
            <a:pPr algn="just"/>
            <a:r>
              <a:rPr lang="ru-RU" dirty="0">
                <a:solidFill>
                  <a:schemeClr val="tx2">
                    <a:lumMod val="50000"/>
                  </a:schemeClr>
                </a:solidFill>
              </a:rPr>
              <a:t>наличие сопроводительных документов на сырое молоко и сливки, поступающих на переработку, (указать, какие документы подтверждают эпизоотическое благополучие территории и выданы ли они государственной ветеринарной службой);</a:t>
            </a:r>
          </a:p>
          <a:p>
            <a:pPr algn="just"/>
            <a:endParaRPr lang="ru-RU" dirty="0">
              <a:solidFill>
                <a:schemeClr val="tx2">
                  <a:lumMod val="50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6192688"/>
          </a:xfrm>
        </p:spPr>
        <p:txBody>
          <a:bodyPr>
            <a:normAutofit fontScale="92500" lnSpcReduction="20000"/>
          </a:bodyPr>
          <a:lstStyle/>
          <a:p>
            <a:pPr algn="just"/>
            <a:r>
              <a:rPr lang="ru-RU" dirty="0">
                <a:solidFill>
                  <a:schemeClr val="tx2">
                    <a:lumMod val="50000"/>
                  </a:schemeClr>
                </a:solidFill>
              </a:rPr>
              <a:t>При приготовлении закваски на пастеризованном молоке весь процесс ее приготовления (пастеризация, охлаждение молока до температуры заквашивания, заквашивание, сквашивание и охлаждение закваски) должен производиться в одной емкости.</a:t>
            </a:r>
          </a:p>
          <a:p>
            <a:pPr algn="just"/>
            <a:r>
              <a:rPr lang="ru-RU" dirty="0">
                <a:solidFill>
                  <a:schemeClr val="tx2">
                    <a:lumMod val="50000"/>
                  </a:schemeClr>
                </a:solidFill>
              </a:rPr>
              <a:t>На каждую партию закваски должно быть оформлено удостоверение о качестве и безопасности, после чего закваски могут быть переданы на производство.</a:t>
            </a:r>
          </a:p>
          <a:p>
            <a:pPr algn="just"/>
            <a:r>
              <a:rPr lang="ru-RU" dirty="0">
                <a:solidFill>
                  <a:schemeClr val="tx2">
                    <a:lumMod val="50000"/>
                  </a:schemeClr>
                </a:solidFill>
              </a:rPr>
              <a:t>Не допускается использование любой закваски (сухой, лабораторной или производственной) с истекшим сроком годности, а также производственной закваски с повышенной кислотностью.</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85000" lnSpcReduction="10000"/>
          </a:bodyPr>
          <a:lstStyle/>
          <a:p>
            <a:pPr algn="just"/>
            <a:r>
              <a:rPr lang="ru-RU" dirty="0">
                <a:solidFill>
                  <a:schemeClr val="tx2">
                    <a:lumMod val="50000"/>
                  </a:schemeClr>
                </a:solidFill>
              </a:rPr>
              <a:t>При использовании небольших количеств закваски, а также пересадочной закваски на стерилизованном молоке допускается перенос ее в закрытых емкостях. В этом случае перед переливом закваски края емкости с закваской должны быть протерты спиртом и </a:t>
            </a:r>
            <a:r>
              <a:rPr lang="ru-RU" dirty="0" err="1">
                <a:solidFill>
                  <a:schemeClr val="tx2">
                    <a:lumMod val="50000"/>
                  </a:schemeClr>
                </a:solidFill>
              </a:rPr>
              <a:t>профламбированы</a:t>
            </a:r>
            <a:r>
              <a:rPr lang="ru-RU" dirty="0">
                <a:solidFill>
                  <a:schemeClr val="tx2">
                    <a:lumMod val="50000"/>
                  </a:schemeClr>
                </a:solidFill>
              </a:rPr>
              <a:t>. Работник, вносящий закваску, должен надеть чистый халат и тщательно вымыть и продезинфицировать руки.</a:t>
            </a:r>
          </a:p>
          <a:p>
            <a:pPr algn="just"/>
            <a:r>
              <a:rPr lang="ru-RU" dirty="0">
                <a:solidFill>
                  <a:schemeClr val="tx2">
                    <a:lumMod val="50000"/>
                  </a:schemeClr>
                </a:solidFill>
              </a:rPr>
              <a:t>Приготовление лабораторной закваски, а также контроль качества лабораторной, пересадочной, производственной закваски и активизированного </a:t>
            </a:r>
            <a:r>
              <a:rPr lang="ru-RU" dirty="0" err="1">
                <a:solidFill>
                  <a:schemeClr val="tx2">
                    <a:lumMod val="50000"/>
                  </a:schemeClr>
                </a:solidFill>
              </a:rPr>
              <a:t>бакконцентрата</a:t>
            </a:r>
            <a:r>
              <a:rPr lang="ru-RU" dirty="0">
                <a:solidFill>
                  <a:schemeClr val="tx2">
                    <a:lumMod val="50000"/>
                  </a:schemeClr>
                </a:solidFill>
              </a:rPr>
              <a:t> осуществляет микробиолог лаборатории предприятия.</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143000"/>
          </a:xfrm>
        </p:spPr>
        <p:txBody>
          <a:bodyPr>
            <a:normAutofit fontScale="90000"/>
          </a:bodyPr>
          <a:lstStyle/>
          <a:p>
            <a:r>
              <a:rPr lang="ru-RU" sz="3100" b="1" dirty="0">
                <a:solidFill>
                  <a:schemeClr val="tx2">
                    <a:lumMod val="50000"/>
                  </a:schemeClr>
                </a:solidFill>
              </a:rPr>
              <a:t>VIII. Соблюдение требований при организации лабораторного контроля на предприятии</a:t>
            </a:r>
            <a:br>
              <a:rPr lang="ru-RU" dirty="0"/>
            </a:br>
            <a:r>
              <a:rPr lang="ru-RU" b="1" dirty="0"/>
              <a:t> </a:t>
            </a:r>
            <a:br>
              <a:rPr lang="ru-RU" dirty="0"/>
            </a:br>
            <a:endParaRPr lang="ru-RU" dirty="0"/>
          </a:p>
        </p:txBody>
      </p:sp>
      <p:sp>
        <p:nvSpPr>
          <p:cNvPr id="3" name="Содержимое 2"/>
          <p:cNvSpPr>
            <a:spLocks noGrp="1"/>
          </p:cNvSpPr>
          <p:nvPr>
            <p:ph idx="1"/>
          </p:nvPr>
        </p:nvSpPr>
        <p:spPr/>
        <p:txBody>
          <a:bodyPr>
            <a:normAutofit fontScale="85000" lnSpcReduction="20000"/>
          </a:bodyPr>
          <a:lstStyle/>
          <a:p>
            <a:pPr algn="just"/>
            <a:r>
              <a:rPr lang="ru-RU" dirty="0">
                <a:solidFill>
                  <a:schemeClr val="tx2">
                    <a:lumMod val="50000"/>
                  </a:schemeClr>
                </a:solidFill>
              </a:rPr>
              <a:t>На молокоперерабатывающих предприятиях должны быть организованы производственные лаборатории, задача которых осуществлять ежедневный лабораторный контроль, обеспечивающий выпуск продукции, безопасной для потребителя.</a:t>
            </a:r>
          </a:p>
          <a:p>
            <a:pPr algn="just"/>
            <a:r>
              <a:rPr lang="ru-RU" dirty="0">
                <a:solidFill>
                  <a:schemeClr val="tx2">
                    <a:lumMod val="50000"/>
                  </a:schemeClr>
                </a:solidFill>
              </a:rPr>
              <a:t>Лабораторный контроль производственной лаборатории предприятия должен заключаться в проверке качества поступающих молока и сливок, вспомогательных материалов, заквасок, готовой продукции, а также в соблюдении технологических, ветеринарно-санитарных и гигиенических режимов производства.</a:t>
            </a:r>
          </a:p>
          <a:p>
            <a:pPr algn="just"/>
            <a:endParaRPr lang="ru-RU" dirty="0">
              <a:solidFill>
                <a:schemeClr val="tx2">
                  <a:lumMod val="50000"/>
                </a:schemeClr>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lgn="just"/>
            <a:r>
              <a:rPr lang="ru-RU" dirty="0">
                <a:solidFill>
                  <a:schemeClr val="tx2">
                    <a:lumMod val="50000"/>
                  </a:schemeClr>
                </a:solidFill>
              </a:rPr>
              <a:t>Готовая продукция (молоко, сливки, кисломолочные напитки) должны контролироваться производственной лабораторией предприятия по микробиологическим показателям безопасности не реже 1 раза в пять дней, сметана и творог - не реже 1 раза в три дня.</a:t>
            </a:r>
          </a:p>
          <a:p>
            <a:pPr algn="just"/>
            <a:r>
              <a:rPr lang="ru-RU" dirty="0">
                <a:solidFill>
                  <a:schemeClr val="tx2">
                    <a:lumMod val="50000"/>
                  </a:schemeClr>
                </a:solidFill>
              </a:rPr>
              <a:t>Качество санитарной обработки оборудования должно оцениваться по каждой единице оборудования не реже 1 раза в декаду.</a:t>
            </a:r>
          </a:p>
          <a:p>
            <a:pPr algn="just"/>
            <a:r>
              <a:rPr lang="ru-RU" dirty="0">
                <a:solidFill>
                  <a:schemeClr val="tx2">
                    <a:lumMod val="50000"/>
                  </a:schemeClr>
                </a:solidFill>
              </a:rPr>
              <a:t>Чистоту рук каждого работника следует контролировать лабораторией предприятия не реже трех раз в месяц.</a:t>
            </a:r>
          </a:p>
          <a:p>
            <a:pPr algn="just"/>
            <a:endParaRPr lang="ru-RU" dirty="0">
              <a:solidFill>
                <a:schemeClr val="tx2">
                  <a:lumMod val="50000"/>
                </a:schemeClr>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lgn="just"/>
            <a:r>
              <a:rPr lang="ru-RU" dirty="0">
                <a:solidFill>
                  <a:schemeClr val="tx2">
                    <a:lumMod val="50000"/>
                  </a:schemeClr>
                </a:solidFill>
              </a:rPr>
              <a:t>Стерильную посуду следует хранить в плотно закрывающихся шкафах или ящиках с крышками. Срок хранения стерильной посуды не может быть более 30 суток. Стерильные среды хранят в холодильнике при температуре 4 - 6 °C не более 14 суток.</a:t>
            </a:r>
          </a:p>
          <a:p>
            <a:pPr algn="just"/>
            <a:r>
              <a:rPr lang="ru-RU" dirty="0">
                <a:solidFill>
                  <a:schemeClr val="tx2">
                    <a:lumMod val="50000"/>
                  </a:schemeClr>
                </a:solidFill>
              </a:rPr>
              <a:t>При отсутствии микробиологической лаборатории на предприятии указанный контроль может осуществляться по договору с другими аккредитованными лабораториями</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a:solidFill>
                  <a:schemeClr val="tx2">
                    <a:lumMod val="50000"/>
                  </a:schemeClr>
                </a:solidFill>
              </a:rPr>
              <a:t>IX. Соблюдения требований при транспортировании молока и молочных продуктов</a:t>
            </a:r>
            <a:br>
              <a:rPr lang="ru-RU" dirty="0"/>
            </a:br>
            <a:endParaRPr lang="ru-RU" dirty="0"/>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tx2">
                    <a:lumMod val="50000"/>
                  </a:schemeClr>
                </a:solidFill>
              </a:rPr>
              <a:t>Транспортирование молока и молочных продуктов должно осуществляться в рефрижераторах, специализированных молочных цистернах, машинах с изотермическими кузовами.</a:t>
            </a:r>
          </a:p>
          <a:p>
            <a:pPr algn="just"/>
            <a:r>
              <a:rPr lang="ru-RU" dirty="0">
                <a:solidFill>
                  <a:schemeClr val="tx2">
                    <a:lumMod val="50000"/>
                  </a:schemeClr>
                </a:solidFill>
              </a:rPr>
              <a:t>Допускается доставка молочных продуктов в транспортной таре на бортовых машинах при тщательном укрытии их чистым брезентом.</a:t>
            </a:r>
          </a:p>
          <a:p>
            <a:pPr algn="just"/>
            <a:r>
              <a:rPr lang="ru-RU" dirty="0">
                <a:solidFill>
                  <a:schemeClr val="tx2">
                    <a:lumMod val="50000"/>
                  </a:schemeClr>
                </a:solidFill>
              </a:rPr>
              <a:t>Транспорт, используемый для перевозки молока и молочных продуктов, должен быть чистым, в исправном состоянии, кузов его должен иметь покрытие, легко поддающееся мойке. Транспорт должен иметь санитарный паспорт на каждую автомашину сроком не более чем на 6 месяцев. Автотранспорт без санитарного паспорта на территорию предприятия не допускается.</a:t>
            </a:r>
          </a:p>
          <a:p>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Администрацией предприятия должен быть назначен постоянный работник по контролю за состоянием транспорта. Без осмотра транспорта ответственным лицом и его разрешения погрузка не допускается.</a:t>
            </a:r>
          </a:p>
          <a:p>
            <a:pPr algn="just"/>
            <a:r>
              <a:rPr lang="ru-RU" dirty="0">
                <a:solidFill>
                  <a:schemeClr val="tx2">
                    <a:lumMod val="50000"/>
                  </a:schemeClr>
                </a:solidFill>
              </a:rPr>
              <a:t>Запрещается перевозить молочные продукты вместе с сырыми продуктами (мясо, птица, рыба, яйцо, овощи, фрукты) и полуфабрикатами, а также в транспорте, на котором ранее перевозились ядохимикаты, бензин, керосин и другие </a:t>
            </a:r>
            <a:r>
              <a:rPr lang="ru-RU" dirty="0" err="1">
                <a:solidFill>
                  <a:schemeClr val="tx2">
                    <a:lumMod val="50000"/>
                  </a:schemeClr>
                </a:solidFill>
              </a:rPr>
              <a:t>сильнопахнущие</a:t>
            </a:r>
            <a:r>
              <a:rPr lang="ru-RU" dirty="0">
                <a:solidFill>
                  <a:schemeClr val="tx2">
                    <a:lumMod val="50000"/>
                  </a:schemeClr>
                </a:solidFill>
              </a:rPr>
              <a:t> и ядовитые вещества.</a:t>
            </a:r>
          </a:p>
          <a:p>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В летнее время срок погрузки и доставки цельномолочных скоропортящихся продуктов при транспортировании их в рефрижераторах не должен превышать 6 ч, специализированным автотранспортом и на бортовых машинах - 2 ч.</a:t>
            </a:r>
          </a:p>
          <a:p>
            <a:pPr algn="just"/>
            <a:r>
              <a:rPr lang="ru-RU" dirty="0">
                <a:solidFill>
                  <a:schemeClr val="tx2">
                    <a:lumMod val="50000"/>
                  </a:schemeClr>
                </a:solidFill>
              </a:rPr>
              <a:t>Шофер-экспедитор (экспедитор) должен иметь при себе личную медицинскую книжку с отметками о прохождении медицинских осмотров и гигиенического обучения, спецодежду, строго соблюдать правила личной гигиены и правила транспортирования молочных продуктов.</a:t>
            </a:r>
          </a:p>
          <a:p>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a:solidFill>
                  <a:schemeClr val="tx2">
                    <a:lumMod val="50000"/>
                  </a:schemeClr>
                </a:solidFill>
              </a:rPr>
              <a:t>X. Соблюдение требований при организации и проведении мероприятий по дезинфекции</a:t>
            </a:r>
            <a:br>
              <a:rPr lang="ru-RU" dirty="0"/>
            </a:br>
            <a:endParaRPr lang="ru-RU" dirty="0"/>
          </a:p>
        </p:txBody>
      </p:sp>
      <p:sp>
        <p:nvSpPr>
          <p:cNvPr id="3" name="Содержимое 2"/>
          <p:cNvSpPr>
            <a:spLocks noGrp="1"/>
          </p:cNvSpPr>
          <p:nvPr>
            <p:ph idx="1"/>
          </p:nvPr>
        </p:nvSpPr>
        <p:spPr>
          <a:xfrm>
            <a:off x="457200" y="1268760"/>
            <a:ext cx="8229600" cy="5328592"/>
          </a:xfrm>
        </p:spPr>
        <p:txBody>
          <a:bodyPr>
            <a:normAutofit fontScale="77500" lnSpcReduction="20000"/>
          </a:bodyPr>
          <a:lstStyle/>
          <a:p>
            <a:pPr marL="0" indent="0" algn="just">
              <a:buNone/>
            </a:pPr>
            <a:r>
              <a:rPr lang="ru-RU" dirty="0">
                <a:solidFill>
                  <a:schemeClr val="tx2">
                    <a:lumMod val="50000"/>
                  </a:schemeClr>
                </a:solidFill>
              </a:rPr>
              <a:t>На молокоперерабатывающем предприятии должен быть организован контроль выполнения персоналом требований правил личной гигиены.</a:t>
            </a:r>
          </a:p>
          <a:p>
            <a:pPr algn="just"/>
            <a:r>
              <a:rPr lang="ru-RU" dirty="0">
                <a:solidFill>
                  <a:schemeClr val="tx2">
                    <a:lumMod val="50000"/>
                  </a:schemeClr>
                </a:solidFill>
              </a:rPr>
              <a:t>При этом администрация предприятия должна обратить внимание на:</a:t>
            </a:r>
          </a:p>
          <a:p>
            <a:pPr algn="just"/>
            <a:r>
              <a:rPr lang="ru-RU" dirty="0">
                <a:solidFill>
                  <a:schemeClr val="tx2">
                    <a:lumMod val="50000"/>
                  </a:schemeClr>
                </a:solidFill>
              </a:rPr>
              <a:t>1. Обучение персонала. Руководители производств должны постоянно обучать весь персонал основным принципам личной гигиены, для того чтобы свести к минимуму возможность заражения пищевых продуктов.</a:t>
            </a:r>
          </a:p>
          <a:p>
            <a:pPr algn="just"/>
            <a:r>
              <a:rPr lang="ru-RU" dirty="0">
                <a:solidFill>
                  <a:schemeClr val="tx2">
                    <a:lumMod val="50000"/>
                  </a:schemeClr>
                </a:solidFill>
              </a:rPr>
              <a:t>2. Медицинское обследование. Работники, которые имеют непосредственный контакт с неупакованными пищевыми продуктами, должны проходить медицинское обследование как до поступления на работу, так и в период работы, если на это имеются предписания клиницистов и эпидемиологов.</a:t>
            </a:r>
          </a:p>
          <a:p>
            <a:pPr algn="just"/>
            <a:endParaRPr lang="ru-RU" dirty="0">
              <a:solidFill>
                <a:schemeClr val="tx2">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ru-RU" dirty="0">
                <a:solidFill>
                  <a:schemeClr val="tx2">
                    <a:lumMod val="50000"/>
                  </a:schemeClr>
                </a:solidFill>
              </a:rPr>
              <a:t>выполнение требований законодательства Российской Федерации в сфере ветеринарии и нормативных правовых актов в области безопасности продовольственного сырья (молоко сырое и сливки сырые) и молочной продукции;</a:t>
            </a:r>
          </a:p>
          <a:p>
            <a:pPr algn="just"/>
            <a:endParaRPr lang="ru-RU" dirty="0">
              <a:solidFill>
                <a:schemeClr val="tx2">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соблюдение ветеринарно-санитарных требований, норм, ветеринарных правил и лабораторного контроля, температурно-влажностных и санитарных режимов в производственных помещениях (особенно в заквасочных отделениях) и холодильных камерах, а также убедиться, что предприятия имеют единую технологическую цепь по приемке, переработке, охлаждению, хранению молока и молочных продуктов и работают под постоянным контролем государственного ветеринарного надзора;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анализ и оценку риска, критические контрольные точки при технологических процессах переработки молока и производстве молочных продуктов;</a:t>
            </a:r>
          </a:p>
          <a:p>
            <a:pPr algn="just"/>
            <a:r>
              <a:rPr lang="ru-RU" dirty="0">
                <a:solidFill>
                  <a:schemeClr val="tx2">
                    <a:lumMod val="50000"/>
                  </a:schemeClr>
                </a:solidFill>
              </a:rPr>
              <a:t>организацию и порядок контроля за выпуском молочной продукции в реализацию;</a:t>
            </a:r>
          </a:p>
          <a:p>
            <a:pPr algn="just"/>
            <a:r>
              <a:rPr lang="ru-RU" dirty="0">
                <a:solidFill>
                  <a:schemeClr val="tx2">
                    <a:lumMod val="50000"/>
                  </a:schemeClr>
                </a:solidFill>
              </a:rPr>
              <a:t>периодичность проведения лабораторного государственного и производственного контроля (на присутствие токсичных элементов, антибиотиков, пестицидов, гормонов, </a:t>
            </a:r>
            <a:r>
              <a:rPr lang="ru-RU" dirty="0" err="1">
                <a:solidFill>
                  <a:schemeClr val="tx2">
                    <a:lumMod val="50000"/>
                  </a:schemeClr>
                </a:solidFill>
              </a:rPr>
              <a:t>нитрозаминов</a:t>
            </a:r>
            <a:r>
              <a:rPr lang="ru-RU" dirty="0">
                <a:solidFill>
                  <a:schemeClr val="tx2">
                    <a:lumMod val="50000"/>
                  </a:schemeClr>
                </a:solidFill>
              </a:rPr>
              <a:t>, радионуклидов);</a:t>
            </a:r>
          </a:p>
          <a:p>
            <a:pPr algn="just"/>
            <a:endParaRPr lang="ru-RU" dirty="0">
              <a:solidFill>
                <a:schemeClr val="tx2">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264696"/>
          </a:xfrm>
        </p:spPr>
        <p:txBody>
          <a:bodyPr>
            <a:normAutofit fontScale="92500" lnSpcReduction="10000"/>
          </a:bodyPr>
          <a:lstStyle/>
          <a:p>
            <a:pPr algn="just"/>
            <a:r>
              <a:rPr lang="ru-RU" dirty="0">
                <a:solidFill>
                  <a:schemeClr val="tx2">
                    <a:lumMod val="50000"/>
                  </a:schemeClr>
                </a:solidFill>
              </a:rPr>
              <a:t>порядок отбора проб для проведения лабораторных исследований;</a:t>
            </a:r>
          </a:p>
          <a:p>
            <a:pPr algn="just"/>
            <a:r>
              <a:rPr lang="ru-RU" dirty="0">
                <a:solidFill>
                  <a:schemeClr val="tx2">
                    <a:lumMod val="50000"/>
                  </a:schemeClr>
                </a:solidFill>
              </a:rPr>
              <a:t>результаты лабораторных исследований подготовленной к реализации партии молока и молочных продуктов, а также результатами лабораторного контроля на всех этапах производства продукции;</a:t>
            </a:r>
          </a:p>
          <a:p>
            <a:pPr algn="just"/>
            <a:r>
              <a:rPr lang="ru-RU" dirty="0">
                <a:solidFill>
                  <a:schemeClr val="tx2">
                    <a:lumMod val="50000"/>
                  </a:schemeClr>
                </a:solidFill>
              </a:rPr>
              <a:t>порядок и правильность ведения журналов и других документов установленной формы, а также составление актов, предписаний, заключений и оформления других документов, подтверждающих качество и безопасность на отгружаемую в реализацию продукцию.</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1143000"/>
          </a:xfrm>
        </p:spPr>
        <p:txBody>
          <a:bodyPr>
            <a:normAutofit fontScale="90000"/>
          </a:bodyPr>
          <a:lstStyle/>
          <a:p>
            <a:r>
              <a:rPr lang="ru-RU" sz="3100" dirty="0">
                <a:solidFill>
                  <a:schemeClr val="tx2">
                    <a:lumMod val="50000"/>
                  </a:schemeClr>
                </a:solidFill>
              </a:rPr>
              <a:t>Проверяющий по результатам инспекции предприятия должен составить отчет и представить в компетентные органы:</a:t>
            </a:r>
            <a:br>
              <a:rPr lang="ru-RU" dirty="0"/>
            </a:br>
            <a:endParaRPr lang="ru-RU" dirty="0"/>
          </a:p>
        </p:txBody>
      </p:sp>
      <p:sp>
        <p:nvSpPr>
          <p:cNvPr id="3" name="Содержимое 2"/>
          <p:cNvSpPr>
            <a:spLocks noGrp="1"/>
          </p:cNvSpPr>
          <p:nvPr>
            <p:ph idx="1"/>
          </p:nvPr>
        </p:nvSpPr>
        <p:spPr/>
        <p:txBody>
          <a:bodyPr>
            <a:normAutofit lnSpcReduction="10000"/>
          </a:bodyPr>
          <a:lstStyle/>
          <a:p>
            <a:pPr algn="just"/>
            <a:r>
              <a:rPr lang="ru-RU" dirty="0">
                <a:solidFill>
                  <a:schemeClr val="tx2">
                    <a:lumMod val="50000"/>
                  </a:schemeClr>
                </a:solidFill>
              </a:rPr>
              <a:t>российские инспектора в </a:t>
            </a:r>
            <a:r>
              <a:rPr lang="ru-RU" dirty="0" err="1">
                <a:solidFill>
                  <a:schemeClr val="tx2">
                    <a:lumMod val="50000"/>
                  </a:schemeClr>
                </a:solidFill>
              </a:rPr>
              <a:t>Росельхознадзор</a:t>
            </a:r>
            <a:r>
              <a:rPr lang="ru-RU" dirty="0">
                <a:solidFill>
                  <a:schemeClr val="tx2">
                    <a:lumMod val="50000"/>
                  </a:schemeClr>
                </a:solidFill>
              </a:rPr>
              <a:t>;</a:t>
            </a:r>
          </a:p>
          <a:p>
            <a:pPr algn="just"/>
            <a:r>
              <a:rPr lang="ru-RU" dirty="0">
                <a:solidFill>
                  <a:schemeClr val="tx2">
                    <a:lumMod val="50000"/>
                  </a:schemeClr>
                </a:solidFill>
              </a:rPr>
              <a:t>компетентный орган, проанализировав представленный отчет, принимает решение о включении в список предприятий, имеющих право поставлять производимую продукцию. О принятом решении компетентный орган должен проинформировать заинтересованную сторону в течение 10 дней.</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3319</Words>
  <Application>Microsoft Office PowerPoint</Application>
  <PresentationFormat>Экран (4:3)</PresentationFormat>
  <Paragraphs>132</Paragraphs>
  <Slides>48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48</vt:i4>
      </vt:variant>
    </vt:vector>
  </HeadingPairs>
  <TitlesOfParts>
    <vt:vector size="51" baseType="lpstr">
      <vt:lpstr>Arial</vt:lpstr>
      <vt:lpstr>Calibri</vt:lpstr>
      <vt:lpstr>Тема Office</vt:lpstr>
      <vt:lpstr>     Лекция 7  Ветеринарно-санитарные требования к содержанию и эксплуатации мясо и молокоперерабатывающих предприятий. Порядок инспекций предприятий</vt:lpstr>
      <vt:lpstr>1. Требования к инспекционному контролю </vt:lpstr>
      <vt:lpstr>При осуществлении государственного ветеринарного надзора инспектор должен обратить внимание на: </vt:lpstr>
      <vt:lpstr>Презентация PowerPoint</vt:lpstr>
      <vt:lpstr>Презентация PowerPoint</vt:lpstr>
      <vt:lpstr>Презентация PowerPoint</vt:lpstr>
      <vt:lpstr>Презентация PowerPoint</vt:lpstr>
      <vt:lpstr>Презентация PowerPoint</vt:lpstr>
      <vt:lpstr>Проверяющий по результатам инспекции предприятия должен составить отчет и представить в компетентные органы: </vt:lpstr>
      <vt:lpstr>II. Соблюдение норм при инспекции санитарно-защитной зоны предприятия</vt:lpstr>
      <vt:lpstr>III. Соблюдение требований при инспекции территории, водоснабжения, канализации, вентиляции, отопления, освещения, производственных и вспомогательных помещений на предприятии </vt:lpstr>
      <vt:lpstr>Презентация PowerPoint</vt:lpstr>
      <vt:lpstr>Презентация PowerPoint</vt:lpstr>
      <vt:lpstr>Презентация PowerPoint</vt:lpstr>
      <vt:lpstr>IV. Соблюдение требований при инспекции технологического оборудования, аппаратуры, инвентаря, посуды и тары на предприятии</vt:lpstr>
      <vt:lpstr>Презентация PowerPoint</vt:lpstr>
      <vt:lpstr>Презентация PowerPoint</vt:lpstr>
      <vt:lpstr>V. Соблюдение требований при санитарной обработке оборудования, инвентаря, посуды, тары на предприятии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VI. Соблюдение ветеринарно-санитарных требований при инспекции технологических процессов на предприятии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VII. Соблюдение требований при производстве заквасок на предприятии   </vt:lpstr>
      <vt:lpstr>Презентация PowerPoint</vt:lpstr>
      <vt:lpstr>Презентация PowerPoint</vt:lpstr>
      <vt:lpstr>Презентация PowerPoint</vt:lpstr>
      <vt:lpstr>Презентация PowerPoint</vt:lpstr>
      <vt:lpstr>VIII. Соблюдение требований при организации лабораторного контроля на предприятии   </vt:lpstr>
      <vt:lpstr>Презентация PowerPoint</vt:lpstr>
      <vt:lpstr>Презентация PowerPoint</vt:lpstr>
      <vt:lpstr>IX. Соблюдения требований при транспортировании молока и молочных продуктов </vt:lpstr>
      <vt:lpstr>Презентация PowerPoint</vt:lpstr>
      <vt:lpstr>Презентация PowerPoint</vt:lpstr>
      <vt:lpstr>X. Соблюдение требований при организации и проведении мероприятий по дезинфекции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Ветеринарно-санитарные требования к содержанию и эксплуатации мясо и молокоперерабатывающих предприятий. Порядок инспекций предприятий</dc:title>
  <dc:creator>ЕЛЕНА-СВЕТЛАКОВА</dc:creator>
  <cp:lastModifiedBy>Елена Светлакова</cp:lastModifiedBy>
  <cp:revision>8</cp:revision>
  <dcterms:created xsi:type="dcterms:W3CDTF">2015-10-18T11:19:55Z</dcterms:created>
  <dcterms:modified xsi:type="dcterms:W3CDTF">2024-09-23T20:01:43Z</dcterms:modified>
</cp:coreProperties>
</file>